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0"/>
  </p:notesMasterIdLst>
  <p:handoutMasterIdLst>
    <p:handoutMasterId r:id="rId11"/>
  </p:handoutMasterIdLst>
  <p:sldIdLst>
    <p:sldId id="303" r:id="rId2"/>
    <p:sldId id="564" r:id="rId3"/>
    <p:sldId id="552" r:id="rId4"/>
    <p:sldId id="565" r:id="rId5"/>
    <p:sldId id="561" r:id="rId6"/>
    <p:sldId id="541" r:id="rId7"/>
    <p:sldId id="492" r:id="rId8"/>
    <p:sldId id="360" r:id="rId9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4FAA716-9A01-4608-B1BA-50F581C0F342}">
          <p14:sldIdLst>
            <p14:sldId id="303"/>
            <p14:sldId id="564"/>
            <p14:sldId id="552"/>
          </p14:sldIdLst>
        </p14:section>
        <p14:section name="Untitled Section" id="{732F16AA-B23A-4082-AA63-DC50B5F4FDE5}">
          <p14:sldIdLst>
            <p14:sldId id="565"/>
            <p14:sldId id="561"/>
            <p14:sldId id="541"/>
            <p14:sldId id="492"/>
            <p14:sldId id="36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600"/>
    <a:srgbClr val="FF2F92"/>
    <a:srgbClr val="AB7942"/>
    <a:srgbClr val="FFD579"/>
    <a:srgbClr val="7A81FF"/>
    <a:srgbClr val="D883FF"/>
    <a:srgbClr val="FF85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182"/>
    <p:restoredTop sz="75306"/>
  </p:normalViewPr>
  <p:slideViewPr>
    <p:cSldViewPr snapToGrid="0" snapToObjects="1">
      <p:cViewPr varScale="1">
        <p:scale>
          <a:sx n="87" d="100"/>
          <a:sy n="87" d="100"/>
        </p:scale>
        <p:origin x="1902" y="60"/>
      </p:cViewPr>
      <p:guideLst>
        <p:guide orient="horz" pos="2160"/>
        <p:guide pos="3840"/>
      </p:guideLst>
    </p:cSldViewPr>
  </p:slideViewPr>
  <p:notesTextViewPr>
    <p:cViewPr>
      <p:scale>
        <a:sx n="150" d="100"/>
        <a:sy n="150" d="100"/>
      </p:scale>
      <p:origin x="0" y="0"/>
    </p:cViewPr>
  </p:notesTextViewPr>
  <p:notesViewPr>
    <p:cSldViewPr snapToGrid="0" snapToObjects="1">
      <p:cViewPr varScale="1">
        <p:scale>
          <a:sx n="99" d="100"/>
          <a:sy n="99" d="100"/>
        </p:scale>
        <p:origin x="3160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389790-147C-7748-A8A1-65FAC8A20F72}" type="datetimeFigureOut">
              <a:rPr lang="en-US" smtClean="0"/>
              <a:t>9/10/2023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187C3C-3B4A-A94C-9469-5678414F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9896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tiff>
</file>

<file path=ppt/media/image12.tiff>
</file>

<file path=ppt/media/image13.tiff>
</file>

<file path=ppt/media/image14.tiff>
</file>

<file path=ppt/media/image15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media/media3.mov>
</file>

<file path=ppt/media/media4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CB77B6-7185-9642-B594-FCD5D893C7A0}" type="datetimeFigureOut">
              <a:rPr lang="en-US" smtClean="0"/>
              <a:t>9/10/2023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193586-FEB5-7C43-8F44-7EFAE4EEC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076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sym typeface="Wingdings" pitchFamily="2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65BEC1-91A9-F040-80A2-A1EC33E8D6DB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29181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9539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9944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recap what we covered up to this point, …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0890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“What Else?” section should mention things that would be covered in a comprehensive course and/or are of strong interest to the intended audience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7267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Cheat sheets would go here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3171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dirty="0"/>
              <a:t>As would other packages that do things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695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5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4" Type="http://schemas.openxmlformats.org/officeDocument/2006/relationships/image" Target="../media/image6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9/10/2023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3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mer_3min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7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9/10/2023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1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timer_1min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7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9/10/2023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7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no_timer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9/10/2023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322282648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9/10/2023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9/10/2023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9/10/2023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lumMod val="95000"/>
                    <a:lumOff val="5000"/>
                  </a:prstClr>
                </a:solidFill>
              </a:rPr>
              <a:t>
              </a:t>
            </a:r>
            <a:endParaRPr lang="en-US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9/10/2023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9/10/2023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9/10/2023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9/10/2023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443" y="2683193"/>
            <a:ext cx="11187112" cy="1463040"/>
          </a:xfrm>
        </p:spPr>
        <p:txBody>
          <a:bodyPr anchor="ctr">
            <a:normAutofit/>
          </a:bodyPr>
          <a:lstStyle>
            <a:lvl1pPr algn="ct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4617721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Oval 5"/>
          <p:cNvSpPr/>
          <p:nvPr userDrawn="1"/>
        </p:nvSpPr>
        <p:spPr>
          <a:xfrm>
            <a:off x="-1" y="4003358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7"/>
            <a:ext cx="9720072" cy="75187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9/10/2023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1498152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286304"/>
            <a:ext cx="4754880" cy="3986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1498152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286304"/>
            <a:ext cx="4754880" cy="3986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9/10/2023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9/10/2023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10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9/10/2023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pic>
        <p:nvPicPr>
          <p:cNvPr id="12" name="Timer_Black_W_10_Alarm-6.mov" descr="Timer_Black_W_10_Alarm-6.mov"/>
          <p:cNvPicPr>
            <a:picLocks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30"/>
            <a:ext cx="2130970" cy="637613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18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5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mer_Black_W_10_Alarm-6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8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9/10/2023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pic>
        <p:nvPicPr>
          <p:cNvPr id="8" name="Timer_Black_W_10_Alarm-6.mov" descr="Timer_Black_W_10_Alarm-6.mov"/>
          <p:cNvPicPr>
            <a:picLocks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1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0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7950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1656272"/>
            <a:ext cx="9720073" cy="4653088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9/10/2023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4624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68" r:id="rId13"/>
    <p:sldLayoutId id="2147483669" r:id="rId14"/>
    <p:sldLayoutId id="2147483670" r:id="rId15"/>
    <p:sldLayoutId id="2147483671" r:id="rId16"/>
    <p:sldLayoutId id="2147483672" r:id="rId17"/>
  </p:sldLayoutIdLst>
  <p:txStyles>
    <p:titleStyle>
      <a:lvl1pPr algn="ctr" defTabSz="914400" rtl="0" eaLnBrk="1" latinLnBrk="0" hangingPunct="1">
        <a:lnSpc>
          <a:spcPct val="80000"/>
        </a:lnSpc>
        <a:spcBef>
          <a:spcPct val="0"/>
        </a:spcBef>
        <a:buNone/>
        <a:defRPr sz="4400" kern="1200" cap="none" spc="100" baseline="0">
          <a:solidFill>
            <a:schemeClr val="tx1">
              <a:lumMod val="95000"/>
              <a:lumOff val="5000"/>
            </a:schemeClr>
          </a:solidFill>
          <a:latin typeface="+mn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htmlpreview.github.io/?https://github.com/skadauke/redcapcon_2023_redcap_r_workshop/blob/main/exercises/03_advanced.html" TargetMode="Externa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7" Type="http://schemas.openxmlformats.org/officeDocument/2006/relationships/image" Target="../media/image15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4.tiff"/><Relationship Id="rId5" Type="http://schemas.openxmlformats.org/officeDocument/2006/relationships/image" Target="../media/image13.tiff"/><Relationship Id="rId4" Type="http://schemas.openxmlformats.org/officeDocument/2006/relationships/image" Target="../media/image1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734291" y="4960137"/>
            <a:ext cx="8963891" cy="1463040"/>
          </a:xfrm>
        </p:spPr>
        <p:txBody>
          <a:bodyPr>
            <a:noAutofit/>
          </a:bodyPr>
          <a:lstStyle/>
          <a:p>
            <a:r>
              <a:rPr lang="en-US" sz="4400" b="1" dirty="0"/>
              <a:t>Advanced </a:t>
            </a:r>
            <a:r>
              <a:rPr lang="en-US" sz="4400" b="1" dirty="0" err="1"/>
              <a:t>REDCapR</a:t>
            </a:r>
            <a:r>
              <a:rPr lang="en-US" sz="4400" b="1" dirty="0"/>
              <a:t> Functions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29917" y="4804013"/>
            <a:ext cx="3868272" cy="1673756"/>
          </a:xfrm>
        </p:spPr>
        <p:txBody>
          <a:bodyPr>
            <a:normAutofit/>
          </a:bodyPr>
          <a:lstStyle/>
          <a:p>
            <a:r>
              <a:rPr lang="en-US" sz="2800" dirty="0" err="1"/>
              <a:t>REDCap</a:t>
            </a:r>
            <a:r>
              <a:rPr lang="en-US" sz="2800" dirty="0"/>
              <a:t> + R Workshop</a:t>
            </a:r>
          </a:p>
          <a:p>
            <a:r>
              <a:rPr lang="en-US" sz="2800" dirty="0" err="1"/>
              <a:t>REDCapCon</a:t>
            </a:r>
            <a:r>
              <a:rPr lang="en-US" sz="2800" dirty="0"/>
              <a:t> 2023</a:t>
            </a:r>
          </a:p>
        </p:txBody>
      </p:sp>
    </p:spTree>
    <p:extLst>
      <p:ext uri="{BB962C8B-B14F-4D97-AF65-F5344CB8AC3E}">
        <p14:creationId xmlns:p14="http://schemas.microsoft.com/office/powerpoint/2010/main" val="7677470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1AA3D-CC1E-C74E-A634-995E791A2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dirty="0"/>
              <a:t>Your Turn #1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19BCF9-CEA1-7D4C-9B3A-71C9D9023AE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35665" y="1924493"/>
            <a:ext cx="9932963" cy="49335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/>
              <a:t>Use green Tw Cen MT 44 for text</a:t>
            </a:r>
          </a:p>
          <a:p>
            <a:pPr marL="0" indent="0">
              <a:buNone/>
            </a:pPr>
            <a:r>
              <a:rPr lang="en-US" sz="3600" dirty="0">
                <a:solidFill>
                  <a:srgbClr val="0070C0"/>
                </a:solidFill>
                <a:latin typeface="Monaco" charset="0"/>
                <a:ea typeface="Monaco" charset="0"/>
                <a:cs typeface="Monaco" charset="0"/>
              </a:rPr>
              <a:t>Use blue Monaco 36 for code</a:t>
            </a:r>
            <a:r>
              <a:rPr lang="en-US" sz="4400" dirty="0"/>
              <a:t> </a:t>
            </a:r>
          </a:p>
          <a:p>
            <a:pPr marL="0" indent="0">
              <a:buNone/>
            </a:pPr>
            <a:r>
              <a:rPr lang="en-US" sz="4400" dirty="0"/>
              <a:t>Be explicit about mode of feedback (e.g.: Click “yes” when you are finished.)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320521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3606C-BC3C-DA46-952C-6A430CD04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443" y="2752468"/>
            <a:ext cx="11187112" cy="1463040"/>
          </a:xfrm>
        </p:spPr>
        <p:txBody>
          <a:bodyPr/>
          <a:lstStyle/>
          <a:p>
            <a:r>
              <a:rPr lang="en-US" dirty="0">
                <a:latin typeface="+mn-lt"/>
              </a:rPr>
              <a:t>[Section]</a:t>
            </a:r>
          </a:p>
        </p:txBody>
      </p:sp>
    </p:spTree>
    <p:extLst>
      <p:ext uri="{BB962C8B-B14F-4D97-AF65-F5344CB8AC3E}">
        <p14:creationId xmlns:p14="http://schemas.microsoft.com/office/powerpoint/2010/main" val="30744870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443" y="1718631"/>
            <a:ext cx="11187112" cy="4362680"/>
          </a:xfrm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en-US" dirty="0">
                <a:hlinkClick r:id="rId2"/>
              </a:rPr>
              <a:t>https://htmlpreview.github.io</a:t>
            </a:r>
            <a:r>
              <a:rPr lang="en-US" dirty="0" smtClean="0">
                <a:hlinkClick r:id="rId2"/>
              </a:rPr>
              <a:t>/</a:t>
            </a:r>
            <a:br>
              <a:rPr lang="en-US" dirty="0" smtClean="0">
                <a:hlinkClick r:id="rId2"/>
              </a:rPr>
            </a:br>
            <a:r>
              <a:rPr lang="en-US" dirty="0" smtClean="0">
                <a:hlinkClick r:id="rId2"/>
              </a:rPr>
              <a:t>?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</a:t>
            </a:r>
            <a:r>
              <a:rPr lang="en-US" dirty="0" err="1" smtClean="0">
                <a:hlinkClick r:id="rId2"/>
              </a:rPr>
              <a:t>skadauke</a:t>
            </a:r>
            <a:r>
              <a:rPr lang="en-US" dirty="0" smtClean="0">
                <a:hlinkClick r:id="rId2"/>
              </a:rPr>
              <a:t>/redcapcon_2023_redcap_r_workshop/blob/main/exercises/03_advanced.html</a:t>
            </a:r>
            <a:r>
              <a:rPr lang="en-US" smtClean="0"/>
              <a:t/>
            </a:r>
            <a:br>
              <a:rPr lang="en-US" smtClean="0"/>
            </a:br>
            <a:r>
              <a:rPr lang="en-US" dirty="0"/>
              <a:t/>
            </a:r>
            <a:br>
              <a:rPr lang="en-US" dirty="0"/>
            </a:br>
            <a:r>
              <a:rPr lang="en-US" sz="2400" dirty="0"/>
              <a:t>https://github.com/skadauke/redcapcon_2023_redcap_r_workshop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9687563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2864C1-603E-8842-AE96-D3526096E32C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3033132" y="1830411"/>
            <a:ext cx="8773386" cy="48124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Write 1-2 sentences to recap each major point of the session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Have a visual representing the section to the left</a:t>
            </a:r>
          </a:p>
        </p:txBody>
      </p:sp>
      <p:sp>
        <p:nvSpPr>
          <p:cNvPr id="4" name="object 10">
            <a:extLst>
              <a:ext uri="{FF2B5EF4-FFF2-40B4-BE49-F238E27FC236}">
                <a16:creationId xmlns:a16="http://schemas.microsoft.com/office/drawing/2014/main" id="{76AF4A87-DBFF-1B44-A044-1B865727C039}"/>
              </a:ext>
            </a:extLst>
          </p:cNvPr>
          <p:cNvSpPr txBox="1"/>
          <p:nvPr/>
        </p:nvSpPr>
        <p:spPr>
          <a:xfrm>
            <a:off x="1765568" y="576094"/>
            <a:ext cx="9018175" cy="68929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95"/>
              </a:spcBef>
            </a:pPr>
            <a:r>
              <a:rPr lang="en-US" sz="4400" spc="-5" dirty="0">
                <a:latin typeface="Tw Cen MT" panose="020B0602020104020603" pitchFamily="34" charset="77"/>
                <a:cs typeface="Helvetica Neue"/>
              </a:rPr>
              <a:t>Recap</a:t>
            </a:r>
            <a:endParaRPr sz="4400" dirty="0">
              <a:latin typeface="Tw Cen MT" panose="020B0602020104020603" pitchFamily="34" charset="77"/>
              <a:cs typeface="Helvetica Neue"/>
            </a:endParaRPr>
          </a:p>
        </p:txBody>
      </p:sp>
      <p:pic>
        <p:nvPicPr>
          <p:cNvPr id="7" name="Google Shape;274;p40">
            <a:extLst>
              <a:ext uri="{FF2B5EF4-FFF2-40B4-BE49-F238E27FC236}">
                <a16:creationId xmlns:a16="http://schemas.microsoft.com/office/drawing/2014/main" id="{71630299-BC19-6B4F-806E-2BB3466C3AAC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09501" y="3429000"/>
            <a:ext cx="1030813" cy="1162082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244;p37">
            <a:extLst>
              <a:ext uri="{FF2B5EF4-FFF2-40B4-BE49-F238E27FC236}">
                <a16:creationId xmlns:a16="http://schemas.microsoft.com/office/drawing/2014/main" id="{D239430D-5ECC-6044-A5F7-12D9F1BDFCEC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4217" t="4499" r="4107" b="3681"/>
          <a:stretch/>
        </p:blipFill>
        <p:spPr>
          <a:xfrm>
            <a:off x="952526" y="1830411"/>
            <a:ext cx="987788" cy="1147746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245;p37">
            <a:extLst>
              <a:ext uri="{FF2B5EF4-FFF2-40B4-BE49-F238E27FC236}">
                <a16:creationId xmlns:a16="http://schemas.microsoft.com/office/drawing/2014/main" id="{EFA6CF99-F7C5-0148-9862-2D719261208A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6453" y="5041925"/>
            <a:ext cx="1499714" cy="116208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41336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3606C-BC3C-DA46-952C-6A430CD04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443" y="2752468"/>
            <a:ext cx="11187112" cy="1463040"/>
          </a:xfrm>
        </p:spPr>
        <p:txBody>
          <a:bodyPr/>
          <a:lstStyle/>
          <a:p>
            <a:r>
              <a:rPr lang="en-US" dirty="0">
                <a:latin typeface="+mn-lt"/>
              </a:rPr>
              <a:t>What else?</a:t>
            </a:r>
          </a:p>
        </p:txBody>
      </p:sp>
    </p:spTree>
    <p:extLst>
      <p:ext uri="{BB962C8B-B14F-4D97-AF65-F5344CB8AC3E}">
        <p14:creationId xmlns:p14="http://schemas.microsoft.com/office/powerpoint/2010/main" val="32971113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296650" y="1126273"/>
            <a:ext cx="9598699" cy="7772400"/>
            <a:chOff x="3422650" y="2278966"/>
            <a:chExt cx="5194301" cy="4051984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10679" y="2377650"/>
              <a:ext cx="5024785" cy="3882788"/>
            </a:xfrm>
            <a:prstGeom prst="rect">
              <a:avLst/>
            </a:prstGeom>
          </p:spPr>
        </p:pic>
        <p:sp>
          <p:nvSpPr>
            <p:cNvPr id="3" name="Rectangle 2"/>
            <p:cNvSpPr/>
            <p:nvPr/>
          </p:nvSpPr>
          <p:spPr>
            <a:xfrm>
              <a:off x="3422650" y="2278966"/>
              <a:ext cx="5194301" cy="4051984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362166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13CB5572-CB3F-6B44-90E0-BD97F1DF461A}"/>
              </a:ext>
            </a:extLst>
          </p:cNvPr>
          <p:cNvGrpSpPr/>
          <p:nvPr/>
        </p:nvGrpSpPr>
        <p:grpSpPr>
          <a:xfrm>
            <a:off x="2104549" y="773396"/>
            <a:ext cx="7982902" cy="5311208"/>
            <a:chOff x="1961647" y="954196"/>
            <a:chExt cx="7982902" cy="5311208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61647" y="954196"/>
              <a:ext cx="2616052" cy="3030176"/>
            </a:xfrm>
            <a:prstGeom prst="rect">
              <a:avLst/>
            </a:prstGeom>
          </p:spPr>
        </p:pic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585BB84F-CFAB-5A4C-9B24-D833FB1FB64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641360" y="1011115"/>
              <a:ext cx="2616051" cy="3030101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B0EA426-DA05-9347-B264-909BD106448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317246" y="3320874"/>
              <a:ext cx="2542171" cy="2944529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38CA629C-9087-304E-8E24-880AF5637FB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037819" y="3320875"/>
              <a:ext cx="2542171" cy="2944529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E4F4E879-7FD1-8E40-978E-4B5C8BE82D7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328498" y="1011115"/>
              <a:ext cx="2616051" cy="30301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831725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10699</TotalTime>
  <Words>142</Words>
  <Application>Microsoft Office PowerPoint</Application>
  <PresentationFormat>Widescreen</PresentationFormat>
  <Paragraphs>25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Calibri</vt:lpstr>
      <vt:lpstr>Helvetica Neue</vt:lpstr>
      <vt:lpstr>Monaco</vt:lpstr>
      <vt:lpstr>Tw Cen MT</vt:lpstr>
      <vt:lpstr>Tw Cen MT Condensed</vt:lpstr>
      <vt:lpstr>Wingdings</vt:lpstr>
      <vt:lpstr>Wingdings 3</vt:lpstr>
      <vt:lpstr>Integral</vt:lpstr>
      <vt:lpstr>Advanced REDCapR Functions</vt:lpstr>
      <vt:lpstr>Your Turn #1</vt:lpstr>
      <vt:lpstr>[Section]</vt:lpstr>
      <vt:lpstr>https://htmlpreview.github.io/ ?https://github.com/skadauke/redcapcon_2023_redcap_r_workshop/blob/main/exercises/03_advanced.html  https://github.com/skadauke/redcapcon_2023_redcap_r_workshop</vt:lpstr>
      <vt:lpstr>PowerPoint Presentation</vt:lpstr>
      <vt:lpstr>What else?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Teaching Medical Doctors  Reproducible Clinical Data Analysis</dc:title>
  <dc:creator>Kadauke, Stephan,M.D.</dc:creator>
  <cp:lastModifiedBy>Beasley, William H.  (HSC)</cp:lastModifiedBy>
  <cp:revision>570</cp:revision>
  <cp:lastPrinted>2019-02-19T22:36:37Z</cp:lastPrinted>
  <dcterms:created xsi:type="dcterms:W3CDTF">2018-02-01T22:00:01Z</dcterms:created>
  <dcterms:modified xsi:type="dcterms:W3CDTF">2023-09-10T22:50:52Z</dcterms:modified>
</cp:coreProperties>
</file>